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1"/>
  </p:notesMasterIdLst>
  <p:sldIdLst>
    <p:sldId id="256" r:id="rId3"/>
    <p:sldId id="2385" r:id="rId4"/>
    <p:sldId id="2670" r:id="rId5"/>
    <p:sldId id="2578" r:id="rId6"/>
    <p:sldId id="2648" r:id="rId7"/>
    <p:sldId id="2625" r:id="rId8"/>
    <p:sldId id="2672" r:id="rId9"/>
    <p:sldId id="2671" r:id="rId10"/>
    <p:sldId id="2673" r:id="rId11"/>
    <p:sldId id="2678" r:id="rId12"/>
    <p:sldId id="2679" r:id="rId13"/>
    <p:sldId id="2681" r:id="rId14"/>
    <p:sldId id="2692" r:id="rId15"/>
    <p:sldId id="2684" r:id="rId16"/>
    <p:sldId id="2674" r:id="rId17"/>
    <p:sldId id="2675" r:id="rId18"/>
    <p:sldId id="2676" r:id="rId19"/>
    <p:sldId id="2677" r:id="rId20"/>
    <p:sldId id="2510" r:id="rId21"/>
    <p:sldId id="2511" r:id="rId22"/>
    <p:sldId id="2682" r:id="rId23"/>
    <p:sldId id="282" r:id="rId24"/>
    <p:sldId id="272" r:id="rId25"/>
    <p:sldId id="2683" r:id="rId26"/>
    <p:sldId id="2686" r:id="rId27"/>
    <p:sldId id="2613" r:id="rId28"/>
    <p:sldId id="2687" r:id="rId29"/>
    <p:sldId id="2688" r:id="rId30"/>
    <p:sldId id="2689" r:id="rId31"/>
    <p:sldId id="2690" r:id="rId32"/>
    <p:sldId id="2436" r:id="rId33"/>
    <p:sldId id="2691" r:id="rId34"/>
    <p:sldId id="2732" r:id="rId35"/>
    <p:sldId id="2723" r:id="rId36"/>
    <p:sldId id="2724" r:id="rId37"/>
    <p:sldId id="2725" r:id="rId38"/>
    <p:sldId id="2726" r:id="rId39"/>
    <p:sldId id="2693" r:id="rId40"/>
    <p:sldId id="2695" r:id="rId41"/>
    <p:sldId id="2696" r:id="rId42"/>
    <p:sldId id="2697" r:id="rId43"/>
    <p:sldId id="2698" r:id="rId44"/>
    <p:sldId id="2699" r:id="rId45"/>
    <p:sldId id="2700" r:id="rId46"/>
    <p:sldId id="2701" r:id="rId47"/>
    <p:sldId id="2702" r:id="rId48"/>
    <p:sldId id="2703" r:id="rId49"/>
    <p:sldId id="2704" r:id="rId50"/>
    <p:sldId id="2705" r:id="rId51"/>
    <p:sldId id="2706" r:id="rId52"/>
    <p:sldId id="2707" r:id="rId53"/>
    <p:sldId id="2708" r:id="rId54"/>
    <p:sldId id="2709" r:id="rId55"/>
    <p:sldId id="2710" r:id="rId56"/>
    <p:sldId id="2715" r:id="rId57"/>
    <p:sldId id="2716" r:id="rId58"/>
    <p:sldId id="2729" r:id="rId59"/>
    <p:sldId id="2728" r:id="rId60"/>
    <p:sldId id="2711" r:id="rId61"/>
    <p:sldId id="2712" r:id="rId62"/>
    <p:sldId id="2713" r:id="rId63"/>
    <p:sldId id="2714" r:id="rId64"/>
    <p:sldId id="2717" r:id="rId65"/>
    <p:sldId id="2730" r:id="rId66"/>
    <p:sldId id="2733" r:id="rId67"/>
    <p:sldId id="2731" r:id="rId68"/>
    <p:sldId id="2721" r:id="rId69"/>
    <p:sldId id="272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A"/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D377-BA95-43A1-87AB-1C158AE39CC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F7A4B-5B22-4BBA-909F-2ED8A79E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3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7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2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7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94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9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4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3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1270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4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7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1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0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4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0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Heterogeneous Treatment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F83-2125-BBD0-D370-D0E7519F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CATE quantity is not just a parameter</a:t>
                </a:r>
              </a:p>
              <a:p>
                <a:r>
                  <a:rPr lang="en-US" dirty="0"/>
                  <a:t>It is a whole function…</a:t>
                </a:r>
              </a:p>
              <a:p>
                <a:r>
                  <a:rPr lang="en-US" dirty="0"/>
                  <a:t>Learning such conditional expectation functions is inherently harder than learning parameters</a:t>
                </a:r>
              </a:p>
              <a:p>
                <a:r>
                  <a:rPr lang="en-US" dirty="0"/>
                  <a:t>For instance: we might never have seen in our data other samples with the exact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quantities are known as statistically “irregular” quantities</a:t>
                </a:r>
              </a:p>
              <a:p>
                <a:r>
                  <a:rPr lang="en-US" dirty="0"/>
                  <a:t>We have seen such quantities when were solving the best prediction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F5B3-D6C2-A83C-368C-12C81F93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9089-8B4D-26D9-CE5C-2207807C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CATE at least as hard as estimating the best prediction rule</a:t>
            </a:r>
          </a:p>
          <a:p>
            <a:r>
              <a:rPr lang="en-US" dirty="0"/>
              <a:t>Inherently harder than estimating an “average”</a:t>
            </a:r>
          </a:p>
          <a:p>
            <a:r>
              <a:rPr lang="en-US" dirty="0"/>
              <a:t>So far for our target causal quantities we wanted fast estimation rates and confidence intervals</a:t>
            </a:r>
          </a:p>
          <a:p>
            <a:r>
              <a:rPr lang="en-US" dirty="0"/>
              <a:t>We were only ok with “decent” estimation rates for the auxiliary (nuisance) predictive models that entered our analysis</a:t>
            </a:r>
          </a:p>
          <a:p>
            <a:endParaRPr lang="en-US" dirty="0"/>
          </a:p>
          <a:p>
            <a:r>
              <a:rPr lang="en-US" dirty="0"/>
              <a:t>We might want to relax our goals…</a:t>
            </a:r>
          </a:p>
        </p:txBody>
      </p:sp>
    </p:spTree>
    <p:extLst>
      <p:ext uri="{BB962C8B-B14F-4D97-AF65-F5344CB8AC3E}">
        <p14:creationId xmlns:p14="http://schemas.microsoft.com/office/powerpoint/2010/main" val="239408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20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Learning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Evaluation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A776-46D1-109B-644D-0FF92730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Linear Projection of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5353-0990-8A65-5220-966D6D8CD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9180-0FD9-1CC0-6302-74BE1BE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by 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pc="-800" smtClean="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conditioning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7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600-061F-6616-98D8-55C5478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propensity scores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4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EFA-BDC5-4F38-BD2E-9B370942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combination of conditioning and propensity scores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non-linear prediction section, we saw that this is the solution to the Best Prediction rule problem!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9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Prediction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1807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reduce CATE estimation to a Best Prediction rule problem!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ML techniques can be used to solve this problem and provide RMSE rates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3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2EACB-3714-4671-AC46-BD57F8A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Doubly Robust Learning</a:t>
            </a:r>
            <a:br>
              <a:rPr lang="en-US" dirty="0"/>
            </a:br>
            <a:r>
              <a:rPr lang="en-US" sz="1400" dirty="0"/>
              <a:t>[Foster, Syrgkanis, ‘19</a:t>
            </a:r>
            <a:br>
              <a:rPr lang="en-US" sz="1400" dirty="0"/>
            </a:br>
            <a:r>
              <a:rPr lang="en-US" sz="1400" dirty="0"/>
              <a:t>Orthogonal Statistical Learning]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Split your data in half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 and calculate regression estimate of each potential outcome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and vice versa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classification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second, calculate propensity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vice versa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Calculate doubly robust values: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ML algorithm to solve the regression: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~  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6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5066-BEB3-847E-D5EF-4AA6DC22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Linear Prediction (BLP)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BLP minimizes the 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Since by the variance decomposition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part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The BLP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BLP is the </a:t>
                </a:r>
                <a:r>
                  <a:rPr lang="en-US" b="1" dirty="0"/>
                  <a:t>best linear approximation of the CEF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2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best linear approximation to the CATE via the BLP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2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747B-FDEA-FC08-7B58-78EC3A4A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Equivalently, the solution to the normal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Falls into the moment equation framework with nuisance components</a:t>
                </a:r>
              </a:p>
              <a:p>
                <a:r>
                  <a:rPr lang="en-US" dirty="0"/>
                  <a:t>Nuisance components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target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 is </a:t>
                </a:r>
                <a:r>
                  <a:rPr lang="en-US" dirty="0" err="1"/>
                  <a:t>Neyman</a:t>
                </a:r>
                <a:r>
                  <a:rPr lang="en-US" dirty="0"/>
                  <a:t> orthogonal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Local insensitivity (orthogonality) holds even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B69C3D-8FC2-D9A7-7658-7C8644A6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B7D-2DC8-531F-502A-00299310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Theorem (linear moments)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535F77-44DE-E389-9249-B7379E52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If moments are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Estimate is closed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Consequently, it is </a:t>
                </a:r>
                <a:r>
                  <a:rPr lang="en-US" sz="2800" i="1" dirty="0"/>
                  <a:t>asymptotically normal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r>
                  <a:rPr lang="en-US" sz="2800" i="1" dirty="0"/>
                  <a:t>Confidence intervals</a:t>
                </a:r>
                <a:r>
                  <a:rPr lang="en-US" sz="2800" dirty="0"/>
                  <a:t> for any projection based on estimate of variance are asymptotically valid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 l="-412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89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94D0-4013-B738-E062-BFF4029A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Theorem (linear moments)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If moments are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Estimate is closed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Consequently, it is </a:t>
                </a:r>
                <a:r>
                  <a:rPr lang="en-US" sz="2800" i="1" dirty="0"/>
                  <a:t>asymptotically normal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r>
                  <a:rPr lang="en-US" sz="2800" i="1" dirty="0"/>
                  <a:t>Confidence intervals</a:t>
                </a:r>
                <a:r>
                  <a:rPr lang="en-US" sz="2800" dirty="0"/>
                  <a:t> for any projection based on estimate of variance are asymptotically valid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 l="-412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78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7399-F33A-782C-93E9-71F4370C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are asymptotically linear, predictions are asymptotically linear</a:t>
                </a:r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Holds jointly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not growing exponential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High-dimensional CLT theorems also imply that jointly: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21D-784D-0A70-DB81-E0EE45F4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inference on many coefficients</a:t>
                </a:r>
              </a:p>
              <a:p>
                <a:r>
                  <a:rPr lang="en-US" dirty="0"/>
                  <a:t>Now the many predictions take the role of the many coefficients</a:t>
                </a:r>
              </a:p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9152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588060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By Gaussian approximation,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7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>
                  <a:spcBef>
                    <a:spcPts val="1200"/>
                  </a:spcBef>
                  <a:spcAft>
                    <a:spcPts val="2400"/>
                  </a:spcAft>
                </a:pPr>
                <a:r>
                  <a:rPr lang="en-US" sz="3600" dirty="0"/>
                  <a:t>By Gaussian approximation,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600" dirty="0"/>
                  <a:t> as the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dirty="0"/>
                  <a:t> quantile of the maximum entry in a gaussian vector drawn with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br>
                  <a:rPr lang="en-US" sz="3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r>
                  <a:rPr lang="en-US" sz="3600" dirty="0"/>
                  <a:t>For 95% confidence band, c slightly larger than 1.96</a:t>
                </a:r>
                <a:endParaRPr lang="en-US" sz="36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  <a:blipFill>
                <a:blip r:embed="rId2"/>
                <a:stretch>
                  <a:fillRect l="-1590" b="-4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Work from home house outline">
            <a:extLst>
              <a:ext uri="{FF2B5EF4-FFF2-40B4-BE49-F238E27FC236}">
                <a16:creationId xmlns:a16="http://schemas.microsoft.com/office/drawing/2014/main" id="{BDD457CB-DCA3-A6C7-9D7D-242EB4DA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3" y="418908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Friendlier Version:</a:t>
            </a:r>
            <a:br>
              <a:rPr lang="en-US" dirty="0"/>
            </a:br>
            <a:r>
              <a:rPr lang="en-US" dirty="0"/>
              <a:t>Multiplier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By asymptotic linearity we know that: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latin typeface="+mj-lt"/>
                  </a:rPr>
                  <a:t>For every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, draw an independent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and consider the variable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The vector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Approximately the same holds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b="1" dirty="0"/>
                  <a:t>Repeat process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times:</a:t>
                </a:r>
                <a:r>
                  <a:rPr lang="en-US" dirty="0">
                    <a:latin typeface="+mj-lt"/>
                  </a:rPr>
                  <a:t> each repetition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draw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calculate maximum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j-lt"/>
                  </a:rPr>
                  <a:t> to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j-lt"/>
                  </a:rPr>
                  <a:t> quantile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+mj-lt"/>
                  </a:rPr>
                  <a:t> repetitions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  <a:blipFill>
                <a:blip r:embed="rId2"/>
                <a:stretch>
                  <a:fillRect l="-522" t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4438-F918-8BE3-EC00-D196F28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ADD3-9180-C00E-E931-285926C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63454-2F90-FF54-9D8F-774FEC8AF35D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10: Identify responder or heterogeneous sub-groups; policies with statistical significance;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32F50-77D0-FFAE-43C6-C3A2F5A8F8C2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CFBEA-C779-9ADA-2462-DF4BC91AAEE2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CFR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 Forest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BART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E6563FC-D2CB-B82C-E08B-23B91BBCE692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0E033-24B0-4563-B222-D0AFE6EFFB61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18CED-28CB-AF4E-F5B7-44C40B5D8B35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B4B35-7F3D-F77D-F12A-304A048FB738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F3106-A2A6-FA9F-357A-9EE45C72745F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82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0DB8-CE2F-C656-2FA3-5B881E04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B49D-33AE-F06D-85C1-0E5646E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A1F5-3F5F-BF06-E5E2-660B45B13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B7E7-41CD-66C5-E525-8F0D9679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AD87-B931-F077-C3BA-97A1FC98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 want to estimate a solution to a conditional moment restriction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do so by splitting constructing a tree that at each level optimizes the heterogeneity of the values of the local solution created at the resulting children nodes</a:t>
                </a:r>
              </a:p>
              <a:p>
                <a:r>
                  <a:rPr lang="en-US" dirty="0"/>
                  <a:t>At the end we have many trees each defining a neighborhood structure</a:t>
                </a:r>
              </a:p>
              <a:p>
                <a:r>
                  <a:rPr lang="en-US" dirty="0"/>
                  <a:t>For every candidate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we use the trees to define a set of weights with every training point and we solve the moment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BB1E5-4703-33B0-C283-02C8F505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19FF7-6896-2920-D626-41609261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771F-3695-D539-28E5-EF070E00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AC80-26D5-0E93-3A84-A5D77F417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each tree is built in an honest manner (i.e. samples used in the final weighted moment equation are separate from samples used to determine splits)</a:t>
                </a:r>
              </a:p>
              <a:p>
                <a:r>
                  <a:rPr lang="en-US" dirty="0"/>
                  <a:t>If each tree is built in a balanced manner (at least some constant fraction on each side of the split)</a:t>
                </a:r>
              </a:p>
              <a:p>
                <a:r>
                  <a:rPr lang="en-US" dirty="0"/>
                  <a:t>If each tree is built on a sub-sample without replacement, of an appropriate size</a:t>
                </a:r>
              </a:p>
              <a:p>
                <a:r>
                  <a:rPr lang="en-US" dirty="0"/>
                  <a:t>Then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asymptotically normal and we can construct confidence intervals via an appropriate bootstrap procedure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15A14-AFF2-A075-A499-5257851BF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5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11FE-EC6E-AD69-E748-04CE8D06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365-19E4-BFE0-C99A-AB43CC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GRF for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7B2FF-A85D-DDD0-2046-79100579A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this with the residual moment: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(Orthogonal Random Forest) We can also do a similar approach with the doubly robust targets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also do this even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51A16-B0C1-9ACC-0EFC-334DF6E3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8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135A-1097-1D1E-C36A-C28B75C3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Approaches for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9F1A-B9D6-6C03-D028-EA9FDFCA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A713-3F9D-4EEA-5C79-C23B818A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C28F-4663-29CB-3066-6470665C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Treatment Effects</a:t>
            </a:r>
          </a:p>
          <a:p>
            <a:r>
              <a:rPr lang="en-US" dirty="0"/>
              <a:t>Statement of the problem</a:t>
            </a:r>
          </a:p>
          <a:p>
            <a:r>
              <a:rPr lang="en-US" dirty="0"/>
              <a:t>A basic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F769-A711-26AD-5FB2-CF0346FF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assume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pc="-800" smtClean="0">
                        <a:latin typeface="Cambria Math" panose="02040503050406030204" pitchFamily="18" charset="0"/>
                      </a:rPr>
                      <m:t>⊥⊥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to estimate the CATE: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can frame CATE as a conditional expectation function, then we can deploy any ML approach for solving the corresponding Best Prediction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4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Learner (S-Learner)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(preferably in a cross-fitting manner, i.e. fit on half the data and predict on the other half and vice versa)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6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Learner (T-Learner)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 ⋅)</m:t>
                    </m:r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an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0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Learner (DR-Learner)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Meta-Algorithm:</a:t>
                </a:r>
              </a:p>
              <a:p>
                <a:r>
                  <a:rPr lang="en-US" sz="2000" dirty="0"/>
                  <a:t>Run ML regression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  ⋅</m:t>
                        </m:r>
                      </m:e>
                    </m:d>
                  </m:oMath>
                </a14:m>
                <a:r>
                  <a:rPr lang="en-US" sz="2000" dirty="0"/>
                  <a:t> (either S or T Learner); preferably T-Learner and in cross-fitting manner</a:t>
                </a:r>
              </a:p>
              <a:p>
                <a:r>
                  <a:rPr lang="en-US" sz="2000" dirty="0"/>
                  <a:t>Run ML classification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and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2000" dirty="0"/>
                  <a:t>; preferably in cross-fitting manner</a:t>
                </a:r>
              </a:p>
              <a:p>
                <a:r>
                  <a:rPr lang="en-US" sz="2000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7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425-B5BD-2FFA-6407-C7D4D69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/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solidFill>
                <a:srgbClr val="ED7D31">
                  <a:alpha val="3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treated group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observe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control group and predict on the treated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/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solidFill>
                <a:srgbClr val="ED7D31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control group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treatment group and predict on the control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5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one should we use? </a:t>
                </a: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75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898A-FC3B-1F1B-278C-9E82A11D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X-Learner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Kunzel</a:t>
            </a:r>
            <a:r>
              <a:rPr lang="en-US" sz="2400" dirty="0">
                <a:solidFill>
                  <a:srgbClr val="FFFFFF"/>
                </a:solidFill>
              </a:rPr>
              <a:t> et al, 2019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5DE88-8514-87E9-1E8C-F7F72A66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19" y="186266"/>
            <a:ext cx="6236259" cy="6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 Learner (X-Learner)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for all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all control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Train ML classifier to construct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predicting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Train final ML regression model predicting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variable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4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Since we have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further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then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4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the minimizer of the square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residual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from residual treatment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a model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Can also be phrased as a “weighted”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3224731" y="2005449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Estimate approximate residuals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 using cross-fitting</a:t>
                </a:r>
              </a:p>
              <a:p>
                <a:r>
                  <a:rPr lang="en-US" sz="1600" dirty="0">
                    <a:latin typeface="+mj-lt"/>
                  </a:rPr>
                  <a:t>Solve moment restriction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̌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2"/>
                <a:stretch>
                  <a:fillRect r="-5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630372"/>
            <a:ext cx="5510039" cy="919401"/>
          </a:xfrm>
          <a:prstGeom prst="wedgeRoundRectCallout">
            <a:avLst>
              <a:gd name="adj1" fmla="val -5056"/>
              <a:gd name="adj2" fmla="val -1062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Instrumental Variable: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any random variable Z that affects the treatment (log-price) D but does not affect the outcome (log-demand) Y other than through the treatment</a:t>
            </a:r>
            <a:endParaRPr lang="en-US" sz="105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/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𝒁</m:t>
                      </m:r>
                    </m:oMath>
                  </m:oMathPara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3607B-4DA0-BF8F-692A-0D0B1057D5D3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3179863" y="2117700"/>
            <a:ext cx="4379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05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with sample weights, to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4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63C6-79B6-3326-3D5A-8E519995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for some known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then this is equivalent to learning heterogeneous effects with interactions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to OLS with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and regressors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41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does not only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“projection”</a:t>
                </a:r>
              </a:p>
              <a:p>
                <a:r>
                  <a:rPr lang="en-US" dirty="0"/>
                  <a:t>But it is a weighted one, it is the minimizer of the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put more weight on regions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more randomized treatment</a:t>
                </a:r>
              </a:p>
              <a:p>
                <a:r>
                  <a:rPr lang="en-US" dirty="0"/>
                  <a:t>If some regions of the population were assigned treatments roughly deterministically, then they are ignored in the approximation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7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284E-03EE-1664-9F21-5DAD8693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Meta-Learners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13DB-A9F5-FF8E-7483-8ABF551F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 and T-Learners are typically poor performing as they heavily depend on outcome modelling; among them the T-Learner should be preferred</a:t>
            </a:r>
          </a:p>
          <a:p>
            <a:r>
              <a:rPr lang="en-US" dirty="0"/>
              <a:t>X-Learner is a better version of S and T as it incorporates propensity knowledge</a:t>
            </a:r>
          </a:p>
          <a:p>
            <a:r>
              <a:rPr lang="en-US" dirty="0"/>
              <a:t>DR-Learner and R-Learner, both possess “</a:t>
            </a:r>
            <a:r>
              <a:rPr lang="en-US" dirty="0" err="1"/>
              <a:t>Neyman</a:t>
            </a:r>
            <a:r>
              <a:rPr lang="en-US" dirty="0"/>
              <a:t> orthogonality” properties as they carefully combine outcome and treatment assignment modelling</a:t>
            </a:r>
          </a:p>
          <a:p>
            <a:r>
              <a:rPr lang="en-US" dirty="0"/>
              <a:t>The error of the final cate model is not heavily impacted by the errors in the auxiliary models (Orthogonal Statistical Learning)</a:t>
            </a:r>
          </a:p>
          <a:p>
            <a:r>
              <a:rPr lang="en-US" dirty="0"/>
              <a:t>DR-Learner estimates un-weighted projection of true CATE on model space, but can be “high-variance” due to inverse propensity</a:t>
            </a:r>
          </a:p>
          <a:p>
            <a:r>
              <a:rPr lang="en-US" dirty="0"/>
              <a:t>R-Learner estimates variance weighted projection but is much more stable to extreme propensities as it never divides by propensity.</a:t>
            </a:r>
          </a:p>
        </p:txBody>
      </p:sp>
    </p:spTree>
    <p:extLst>
      <p:ext uri="{BB962C8B-B14F-4D97-AF65-F5344CB8AC3E}">
        <p14:creationId xmlns:p14="http://schemas.microsoft.com/office/powerpoint/2010/main" val="114085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22A6E-39F9-742B-309B-0C38DC20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000" dirty="0"/>
              <a:t>Neural Network CATE Learners (CFR Net)</a:t>
            </a:r>
            <a:br>
              <a:rPr lang="en-US" sz="3000" dirty="0"/>
            </a:br>
            <a:r>
              <a:rPr lang="en-US" sz="2700" dirty="0"/>
              <a:t>Shalit et al. 17</a:t>
            </a:r>
            <a:endParaRPr lang="en-US" sz="3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673D-0267-477F-78FC-8B9A9354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EEF907-E9B4-140F-7781-5F73FFC0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87266"/>
            <a:ext cx="10917936" cy="37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2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1A2B-54CF-6A1F-9636-F4EFC77F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2E8B2-9DBE-AC0D-69AF-F48644DB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0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within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Each of the meta learners is defined based on a loss function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can use loss function for model selection within each meta-learning approach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each hyper-parameter evaluate the out-of-sample loss in a cross-validation manner and choose the best hyper-parameter for the meta-learning method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way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CATE models,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 from each meta-learning approach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619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9688-B952-0DC4-A393-39FA9DB5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Across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 compare across any CATE learner, we can evaluate based on a “</a:t>
                </a:r>
                <a:r>
                  <a:rPr lang="en-US" sz="2400" dirty="0" err="1"/>
                  <a:t>Neyman</a:t>
                </a:r>
                <a:r>
                  <a:rPr lang="en-US" sz="2400" dirty="0"/>
                  <a:t> orthogonal loss”, which is robust to nuisance estimation</a:t>
                </a:r>
              </a:p>
              <a:p>
                <a:r>
                  <a:rPr lang="en-US" sz="2400" b="1" dirty="0"/>
                  <a:t>R-Loss:</a:t>
                </a:r>
                <a:r>
                  <a:rPr lang="en-US" sz="2400" dirty="0"/>
                  <a:t> for a separate sample, calculate residuals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2400" dirty="0"/>
                  <a:t> in a cross-fitting manner.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DR-Loss:</a:t>
                </a:r>
                <a:r>
                  <a:rPr lang="en-US" sz="2400" dirty="0"/>
                  <a:t> for a separate sample, calculate regression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(using T-Learner) and propensity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estimated CATE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, evaluate the loss out-of-sample and choose the best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78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and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We can also use these losses to construct stacked ensembles of a set of CATE models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/>
                  <a:t> 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DR-Loss: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  <a:blipFill>
                <a:blip r:embed="rId2"/>
                <a:stretch>
                  <a:fillRect l="-43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50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A13D-3B94-81D7-FBFC-AF83C131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via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was good, then out-of-sample BLP of CATE, when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as feature map, should assign a lot of weight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OLS regression predicting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using regressors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Construct confidence intervals and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;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correlates with the true CATE! Ideally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identifying the quantity (in the population limit):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486360"/>
            <a:ext cx="5510039" cy="340519"/>
          </a:xfrm>
          <a:prstGeom prst="wedgeRoundRectCallout">
            <a:avLst>
              <a:gd name="adj1" fmla="val 19377"/>
              <a:gd name="adj2" fmla="val 356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Who should we treat?</a:t>
            </a:r>
          </a:p>
        </p:txBody>
      </p:sp>
    </p:spTree>
    <p:extLst>
      <p:ext uri="{BB962C8B-B14F-4D97-AF65-F5344CB8AC3E}">
        <p14:creationId xmlns:p14="http://schemas.microsoft.com/office/powerpoint/2010/main" val="3979744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any large enough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we can calculate out-of-sample group average effects by simply averaging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accurate, then if we restrict to some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then the average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over this group, should match the out-of-sample group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measure such GATE discrepancies out-of-sample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699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One natural definition of groups is the “percentile groups of the CATE predictions”</a:t>
                </a:r>
              </a:p>
              <a:p>
                <a:r>
                  <a:rPr lang="en-US" dirty="0"/>
                  <a:t>For the top 25% of the CATE predictions based on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mean of model predictions, should match the out-of-sample GATE for that group</a:t>
                </a:r>
              </a:p>
              <a:p>
                <a:r>
                  <a:rPr lang="en-US" dirty="0"/>
                  <a:t>Consider a set of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(e.g. 0, 25, 50, 75)</a:t>
                </a:r>
              </a:p>
              <a:p>
                <a:r>
                  <a:rPr lang="en-US" dirty="0"/>
                  <a:t>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groups defined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𝑞𝑢𝑎𝑛𝑡𝑖𝑙𝑒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Calibration score: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CalScore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Normalized calibration 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𝐶𝐴𝑇𝐸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r="-34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11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C895-DFD3-A6BD-ED52-10CC7C9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Testing for Heterogeneity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B483D-8918-8E7F-DE26-15D89C8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3988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easily construct joint confidence intervals for all the GATEs</a:t>
                </a:r>
              </a:p>
              <a:p>
                <a:r>
                  <a:rPr lang="en-US" sz="2000" dirty="0"/>
                  <a:t>GATEs are the coefficients in the BLP of CATE using group one-hot-encoding as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,…, 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We can use joint confidence intervals for BLP via the DR-Learner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If there was heterogeneity, then we should have that there are GATEs whose confidence intervals are non-overlapping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1004" t="-1601" r="-1562" b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21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If we were to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 with a target to treat around q-percent of population then what would be the GATE of the treated group</a:t>
                </a:r>
              </a:p>
              <a:p>
                <a:r>
                  <a:rPr lang="en-US" sz="22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over training data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We can define the groups: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Ideally,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should be always positive and increasing!</a:t>
                </a:r>
              </a:p>
              <a:p>
                <a:r>
                  <a:rPr lang="en-US" sz="2200" dirty="0"/>
                  <a:t>AUTOC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the area under the curve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501285F-BE6E-5152-4E81-63695C319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3708" b="-2"/>
          <a:stretch/>
        </p:blipFill>
        <p:spPr bwMode="auto">
          <a:xfrm>
            <a:off x="7286045" y="2198454"/>
            <a:ext cx="4718588" cy="36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A47A74-C2A6-5DBD-88BA-2F6D1A8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68" y="2440769"/>
            <a:ext cx="4684821" cy="34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400" dirty="0"/>
                  <a:t>If we were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with a target to treat around q-percent of the population then what would be the policy value we would get over treating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percentage at random</a:t>
                </a:r>
              </a:p>
              <a:p>
                <a:r>
                  <a:rPr lang="en-US" sz="24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We can define the group: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should be large positive for some values!</a:t>
                </a:r>
              </a:p>
              <a:p>
                <a:r>
                  <a:rPr lang="en-US" sz="2400" dirty="0"/>
                  <a:t>QINI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the area under the 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  <a:blipFill>
                <a:blip r:embed="rId3"/>
                <a:stretch>
                  <a:fillRect l="-1050" t="-2367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42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9A01-1DDB-B403-D66E-A68D4B25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5D4-4916-5F0F-0015-1AD1B99A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EE84-327A-AB3E-A5E6-88F90619289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5E06-F451-2088-62E0-C59563EC8D19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D5FC-071F-FD9E-F231-E11B83ADEF1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B7C8543-7C07-158E-3B14-44684E70C9D7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016BF-3631-0CD1-84D1-7E4069469F00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8A351-6D6B-CE4F-9BAA-44E0FD70C07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C7F4-ECEE-536E-5E07-8D01F6524AB1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0F796-E8DC-E66A-6793-7360047A5F55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488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154-9A35-2C1D-2229-06055BF2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788CC-7E1B-BDE5-8215-7A84DBCC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D9D-809E-6064-BBFC-E7DC077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What if I have a candidate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who to treat</a:t>
                </a:r>
              </a:p>
              <a:p>
                <a:r>
                  <a:rPr lang="en-US" dirty="0"/>
                  <a:t>The average policy effect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also measure performance via the doubly robust outcome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falls in the </a:t>
                </a:r>
                <a:r>
                  <a:rPr lang="en-US" dirty="0" err="1"/>
                  <a:t>Neyman</a:t>
                </a:r>
                <a:r>
                  <a:rPr lang="en-US" dirty="0"/>
                  <a:t> orthogonal moment estimation framework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easily construct confidence intervals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66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358-D08D-CB3B-6084-888DBD6A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optimize over a space of policies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on the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Regret: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Regret not impacted a lot by errors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Performance as if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(assuming estimation rates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can be viewed as sample-weighted classification, with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sample weights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Any classification method can be deployed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7D8-DD5C-C8BC-DD88-536A0862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Average Treatment Effects (CATE)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E432-8F46-48E7-202F-708DEC87D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Heterogeneous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8518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9E2-8EF3-0CB2-D453-53B8F1B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Average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far, we mostly focused on understanding average treatment effects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This quantity is not informative of who to treat</a:t>
                </a:r>
              </a:p>
              <a:p>
                <a:r>
                  <a:rPr lang="en-US" dirty="0"/>
                  <a:t>At best we can use it to make a uniform decision for the population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everyone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Such uniform policies can lead to severe adverse effects</a:t>
                </a:r>
              </a:p>
              <a:p>
                <a:r>
                  <a:rPr lang="en-US" dirty="0"/>
                  <a:t>Such uniform analyses can lead us to miss on “responder subgroups”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9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EE-8DD9-8581-5EE4-9C3CF0FA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(Refined)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understand who to treat, we need to learn how effect varies</a:t>
                </a:r>
              </a:p>
              <a:p>
                <a:r>
                  <a:rPr lang="en-US" dirty="0"/>
                  <a:t>Conditional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Allows us to understand differences (heterogeneities) in the response to treatment for different parts of the population</a:t>
                </a:r>
              </a:p>
              <a:p>
                <a:r>
                  <a:rPr lang="en-US" dirty="0"/>
                  <a:t>We can deploy more refined “personalized” policies</a:t>
                </a:r>
              </a:p>
              <a:p>
                <a:r>
                  <a:rPr lang="en-US" dirty="0"/>
                  <a:t>For every person that comes, we observe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decide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3E8"/>
      </a:lt2>
      <a:accent1>
        <a:srgbClr val="AEA267"/>
      </a:accent1>
      <a:accent2>
        <a:srgbClr val="D39266"/>
      </a:accent2>
      <a:accent3>
        <a:srgbClr val="DB8283"/>
      </a:accent3>
      <a:accent4>
        <a:srgbClr val="D36694"/>
      </a:accent4>
      <a:accent5>
        <a:srgbClr val="DB82CD"/>
      </a:accent5>
      <a:accent6>
        <a:srgbClr val="B666D3"/>
      </a:accent6>
      <a:hlink>
        <a:srgbClr val="6976AE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13484</TotalTime>
  <Words>5265</Words>
  <Application>Microsoft Office PowerPoint</Application>
  <PresentationFormat>Widescreen</PresentationFormat>
  <Paragraphs>624</Paragraphs>
  <Slides>68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Calisto MT</vt:lpstr>
      <vt:lpstr>Cambria Math</vt:lpstr>
      <vt:lpstr>Georgia Pro Cond Light</vt:lpstr>
      <vt:lpstr>Speak Pro</vt:lpstr>
      <vt:lpstr>Wingdings 2</vt:lpstr>
      <vt:lpstr>Office Theme</vt:lpstr>
      <vt:lpstr>SlateVTI</vt:lpstr>
      <vt:lpstr>MS&amp;E 228: Heterogeneous Treatment Effects</vt:lpstr>
      <vt:lpstr>PowerPoint Presentation</vt:lpstr>
      <vt:lpstr>PowerPoint Presentation</vt:lpstr>
      <vt:lpstr>Goals for Today</vt:lpstr>
      <vt:lpstr>Causal Inference Pipeline</vt:lpstr>
      <vt:lpstr>Causal Inference Pipeline</vt:lpstr>
      <vt:lpstr>Conditional Average Treatment Effects (CATE)</vt:lpstr>
      <vt:lpstr>Problem with Average Treatment Effect</vt:lpstr>
      <vt:lpstr>Personalized (Refined) Policies</vt:lpstr>
      <vt:lpstr>The intrinsic hardness of CATE</vt:lpstr>
      <vt:lpstr>The intrinsic hardness of CATE</vt:lpstr>
      <vt:lpstr>Different Approaches to Relaxing our Goals</vt:lpstr>
      <vt:lpstr>Different Approaches to Relaxing our Goals</vt:lpstr>
      <vt:lpstr>Best Linear Projection of CATE</vt:lpstr>
      <vt:lpstr>Identification by Conditioning</vt:lpstr>
      <vt:lpstr>Identification with Propensity Scores</vt:lpstr>
      <vt:lpstr>Doubly Robust Identification</vt:lpstr>
      <vt:lpstr>From Identification to Estimation</vt:lpstr>
      <vt:lpstr>Blast from the Past: Best Prediction Rule</vt:lpstr>
      <vt:lpstr>Blast from the Past: Linear CEF</vt:lpstr>
      <vt:lpstr>From Identification to Estimation</vt:lpstr>
      <vt:lpstr>Doubly Robust Learning [Foster, Syrgkanis, ‘19 Orthogonal Statistical Learning]</vt:lpstr>
      <vt:lpstr>Blast from the Past: Best Linear Prediction (BLP) Problem</vt:lpstr>
      <vt:lpstr>From Identification to Estimation</vt:lpstr>
      <vt:lpstr>Normal Equations</vt:lpstr>
      <vt:lpstr>Main Theorem (linear moments)</vt:lpstr>
      <vt:lpstr>Main Theorem (linear moments)</vt:lpstr>
      <vt:lpstr>Confidence Bands</vt:lpstr>
      <vt:lpstr>Confidence Bands</vt:lpstr>
      <vt:lpstr>Confidence Bands</vt:lpstr>
      <vt:lpstr>By Gaussian approximation, choose c as the 1-α quantile of the maximum entry in a gaussian vector drawn with covariance D^(-1/2) VD^(-1/2) D≔diag(V)=[■8(V_11&amp;0&amp;0@0&amp;⋱&amp;0@0&amp;0&amp;V_mm )]  For 95% confidence band, c slightly larger than 1.96</vt:lpstr>
      <vt:lpstr>Computationally Friendlier Version: Multiplier Bootstrap</vt:lpstr>
      <vt:lpstr>Different Approaches to Relaxing our Goals</vt:lpstr>
      <vt:lpstr>Non-Parametric Confidence Intervals</vt:lpstr>
      <vt:lpstr>Generalized Random Forest</vt:lpstr>
      <vt:lpstr>Generalized Random Forest</vt:lpstr>
      <vt:lpstr>GRF for CATE</vt:lpstr>
      <vt:lpstr>Different Approaches to Relaxing our Goals</vt:lpstr>
      <vt:lpstr>Meta-Learning Approaches for CATE</vt:lpstr>
      <vt:lpstr>Meta-Learning Idea</vt:lpstr>
      <vt:lpstr>Single Learner (S-Learner)</vt:lpstr>
      <vt:lpstr>Two Learner (T-Learner)</vt:lpstr>
      <vt:lpstr>Doubly Robust Learner (DR-Learner)</vt:lpstr>
      <vt:lpstr>Cross Learner (X-Learner)</vt:lpstr>
      <vt:lpstr>Cross Learner (X-Learner)</vt:lpstr>
      <vt:lpstr>X-Learner Kunzel et al, 2019</vt:lpstr>
      <vt:lpstr>Cross Learner (X-Learner) Meta Algorithm</vt:lpstr>
      <vt:lpstr>Residual Learner (R-Learner)</vt:lpstr>
      <vt:lpstr>Residual Learner (R-Learner)</vt:lpstr>
      <vt:lpstr>Residual Learner (R-Learner) Meta Algorithm</vt:lpstr>
      <vt:lpstr>Residual Learner (R-Learner)</vt:lpstr>
      <vt:lpstr>Residual Learner (R-Learner)</vt:lpstr>
      <vt:lpstr>Comparing Meta-Learners</vt:lpstr>
      <vt:lpstr>Neural Network CATE Learners (CFR Net) Shalit et al. 17</vt:lpstr>
      <vt:lpstr>Model Selection and Evaluation</vt:lpstr>
      <vt:lpstr>Model Selection within Method</vt:lpstr>
      <vt:lpstr>Model Selection Across Methods</vt:lpstr>
      <vt:lpstr>Ensembling and Stacking</vt:lpstr>
      <vt:lpstr>Evaluation via Testing Approaches</vt:lpstr>
      <vt:lpstr>Validation via GATEs</vt:lpstr>
      <vt:lpstr>Validation via Calibration</vt:lpstr>
      <vt:lpstr>Testing for Heterogeneity</vt:lpstr>
      <vt:lpstr>Stratification Motivated Evaluation</vt:lpstr>
      <vt:lpstr>Stratification Motivated Evaluation</vt:lpstr>
      <vt:lpstr>Different Approaches to Relaxing our Goals</vt:lpstr>
      <vt:lpstr>Policy Learning</vt:lpstr>
      <vt:lpstr>Candidate Policy</vt:lpstr>
      <vt:lpstr>Policy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888</cp:revision>
  <dcterms:created xsi:type="dcterms:W3CDTF">2023-01-16T03:53:17Z</dcterms:created>
  <dcterms:modified xsi:type="dcterms:W3CDTF">2024-03-07T21:42:32Z</dcterms:modified>
</cp:coreProperties>
</file>